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3" r:id="rId5"/>
    <p:sldId id="262" r:id="rId6"/>
    <p:sldId id="261" r:id="rId7"/>
    <p:sldId id="269" r:id="rId8"/>
    <p:sldId id="270" r:id="rId9"/>
    <p:sldId id="271" r:id="rId10"/>
    <p:sldId id="272" r:id="rId11"/>
    <p:sldId id="273" r:id="rId12"/>
    <p:sldId id="260" r:id="rId13"/>
    <p:sldId id="264" r:id="rId14"/>
    <p:sldId id="265" r:id="rId15"/>
    <p:sldId id="266" r:id="rId16"/>
    <p:sldId id="267" r:id="rId17"/>
    <p:sldId id="278" r:id="rId18"/>
    <p:sldId id="279" r:id="rId19"/>
    <p:sldId id="276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26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0F5F7-5F46-4640-A0A4-67C071F3A19E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640BB-B75B-45F0-9123-F3FC5CF38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745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0F5F7-5F46-4640-A0A4-67C071F3A19E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640BB-B75B-45F0-9123-F3FC5CF38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15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0F5F7-5F46-4640-A0A4-67C071F3A19E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640BB-B75B-45F0-9123-F3FC5CF38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3322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0F5F7-5F46-4640-A0A4-67C071F3A19E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640BB-B75B-45F0-9123-F3FC5CF38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651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0F5F7-5F46-4640-A0A4-67C071F3A19E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640BB-B75B-45F0-9123-F3FC5CF38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89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0F5F7-5F46-4640-A0A4-67C071F3A19E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640BB-B75B-45F0-9123-F3FC5CF38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8799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0F5F7-5F46-4640-A0A4-67C071F3A19E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640BB-B75B-45F0-9123-F3FC5CF38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97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0F5F7-5F46-4640-A0A4-67C071F3A19E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640BB-B75B-45F0-9123-F3FC5CF38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118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0F5F7-5F46-4640-A0A4-67C071F3A19E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640BB-B75B-45F0-9123-F3FC5CF38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748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0F5F7-5F46-4640-A0A4-67C071F3A19E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640BB-B75B-45F0-9123-F3FC5CF38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7181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0F5F7-5F46-4640-A0A4-67C071F3A19E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640BB-B75B-45F0-9123-F3FC5CF38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634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0F5F7-5F46-4640-A0A4-67C071F3A19E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A640BB-B75B-45F0-9123-F3FC5CF38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658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6.wdp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7.wdp"/><Relationship Id="rId7" Type="http://schemas.microsoft.com/office/2007/relationships/hdphoto" Target="../media/hdphoto9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microsoft.com/office/2007/relationships/hdphoto" Target="../media/hdphoto8.wdp"/><Relationship Id="rId4" Type="http://schemas.openxmlformats.org/officeDocument/2006/relationships/image" Target="../media/image8.png"/><Relationship Id="rId9" Type="http://schemas.microsoft.com/office/2007/relationships/hdphoto" Target="../media/hdphoto10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3.wdp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5.wdp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299" y="114300"/>
            <a:ext cx="1338943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НПК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14765" y="2664320"/>
            <a:ext cx="7756071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04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Механический контроль прочности бетона.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409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7421" y="1028701"/>
            <a:ext cx="11900848" cy="39678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1.Принцип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область применения метода. </a:t>
            </a: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2.Приборы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применяемые для механического контроля качества бетона в строительных конструкциях. </a:t>
            </a: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3.Принцип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и область применения. </a:t>
            </a: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4.Построение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градуировочных зависимостей.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854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734" y="0"/>
            <a:ext cx="12079266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1.Принцип и область применения метода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Термины и определения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еразрушающие механические методы определения прочности бетона: Определение прочности бетона непосредственно в конструкции при локальном механическом воздействии на бетон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удар, отрыв, скол, вдавливание, отрыв со скалыванием, упругий отскок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Косвенные неразрушающие методы определения прочности бетона: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прочности бетона по предварительно установленным градуировочным зависимостям.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Прямые (стандартные) неразрушающие методы определения прочности бетона: Методы, предусматривающие стандартные схемы испытаний (отрыв со скалыванием и скалывание ребра) и допускающие применение известных градуировочных зависимостей без привязки и корректировки.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Градуировочная зависимость: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Графическая или аналитическая зависимость между косвенной характеристикой прочности и прочностью бетона на сжатие, определенной одним из разрушающих или прямых неразрушающих методов.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Косвенные характеристики прочности (косвенный показатель):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 прикладываемого усилия при местном разрушении бетона, величина отскока, энергия удара, размер отпечатка или другое показание прибора при измерении прочности бетона неразрушающими механическими методами. 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15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6478" y="0"/>
            <a:ext cx="12055522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Неразрушающие механические методы применяют для определения прочности бетона на сжатие в установленном проектной документацией промежуточном и проектном возрасте и в возрасте, превышающем проектный, при обследовании конструкций.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Неразрушающие механические методы определения прочности бетона, установленные настоящим стандартом, подразделяют по виду механического воздействия или определяемой косвенной характеристики на метод: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упругого отскока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-метод упругого отскока на связи прочности бетона со значением отскока бойка от поверхности бетона (или прижатого к ней ударника);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пластической деформации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-метод пластической деформации на связи прочности бетона с размерами отпечатка на бетоне конструкции (диаметра, глубины и т.п.) или соотношения диаметра отпечатка на бетоне и стандартном металлическом образце при ударе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индентора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вдавливании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индентора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поверхность бетона;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ударного импульса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метод ударного импульса на связи прочности бетона с энергией удара и ее изменениями в момент соударения бойка с поверхностью бетона;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отрыва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метод отрыва на связи напряжения, необходимого для местного разрушения бетона при отрыве приклеенного к нему металлического диска, равного усилию отрыва, деленному на площадь проекции поверхности отрыва бетона на плоскость диска;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отрыва со скалыванием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метод отрыва со скалыванием на связи прочности бетона со значением усилия местного разрушения бетона при вырыве из него анкерного устройства;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скалывания ребра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метод скалывания ребра на связи прочности бетона со значением усилия, необходимого для скалывания участка бетона на ребре конструкции.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112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6478" y="1"/>
            <a:ext cx="1205552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Метод испытания следует выбирать с учетом данных, приведенных 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таблице 1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и дополнительных ограничений, установленных производителями конкретных средств измерений. Применение методов за пределами рекомендуемых 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таблице 1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диапазонов прочности бетона допускается при научно-техническом обосновании по результатам исследований с использованием средств измерений, прошедших метрологическую аттестацию для расширенного диапазона прочности бетона. 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1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5110323"/>
              </p:ext>
            </p:extLst>
          </p:nvPr>
        </p:nvGraphicFramePr>
        <p:xfrm>
          <a:off x="245660" y="1754327"/>
          <a:ext cx="11846256" cy="2219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923128">
                  <a:extLst>
                    <a:ext uri="{9D8B030D-6E8A-4147-A177-3AD203B41FA5}">
                      <a16:colId xmlns:a16="http://schemas.microsoft.com/office/drawing/2014/main" val="2078511840"/>
                    </a:ext>
                  </a:extLst>
                </a:gridCol>
                <a:gridCol w="5923128">
                  <a:extLst>
                    <a:ext uri="{9D8B030D-6E8A-4147-A177-3AD203B41FA5}">
                      <a16:colId xmlns:a16="http://schemas.microsoft.com/office/drawing/2014/main" val="1725336787"/>
                    </a:ext>
                  </a:extLst>
                </a:gridCol>
              </a:tblGrid>
              <a:tr h="255424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метода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Предельные значения прочности бетона, МПа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90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Упругий отскок и пластическая деформация</a:t>
                      </a:r>
                      <a:endParaRPr lang="ru-RU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5-50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839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Ударный импульс </a:t>
                      </a:r>
                      <a:endParaRPr lang="ru-RU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5-150 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431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Отрыв</a:t>
                      </a:r>
                      <a:endParaRPr lang="ru-RU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5-60 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901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Скалывание ребра</a:t>
                      </a:r>
                      <a:endParaRPr lang="ru-RU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10-70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129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Отрыв со скалыванием </a:t>
                      </a:r>
                      <a:endParaRPr lang="ru-RU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5-100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991842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91069" y="3974287"/>
            <a:ext cx="119463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Примечание: Определение прочности тяжелых бетонов проектных классов В60 и выше или при средней прочности бетона на сжатие 70 МПа в монолитных конструкциях необходимо проводить с учетом положений ГОСТ 31914.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Прочность бетона определяют на участках конструкций, не имеющих видимых повреждений (отслоение защитного слоя, трещины, каверны и т.п.). 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 бетона контролируемых конструкций и ее участков не должен отличаться от возраста бетона конструкций (участков, образцов), испытанных для установления градуировочной зависимости,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чем на 25%.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Исключениями являются контроль прочности и построение градуировочной зависимости для бетона, возраст которого превышает два месяца. В этом случае различие в возрасте отдельных конструкций (участков, образцов) не регламентируется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0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3773" y="0"/>
            <a:ext cx="12028227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Испытания проводят при положительной температуре бетона.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Допускается проводить испытания при отрицательной температуре бетона, но не ниже минус 10°С, при установлении или привязке градуировочной зависимости с учетом требований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6.2.4. по ГОСТ-22690-2015-Бетоны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Температура бетона при испытаниях должна соответствовать температуре, предусмотренной условиями эксплуатации приборов.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Градуировочные зависимости, установленные при температуре бетона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ниже 0°С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не допускается применять при положительных температурах.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необходимости проведения испытаний бетона конструкций после тепловой обработки при температуре поверхности </a:t>
            </a:r>
            <a:r>
              <a:rPr lang="ru-RU" b="1" dirty="0" smtClean="0">
                <a:solidFill>
                  <a:srgbClr val="FF0000"/>
                </a:solidFill>
              </a:rPr>
              <a:t>Т≥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40°С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(для контроля отпускной, передаточной и распалубочной прочности бетона) градуировочную зависимость устанавливают после определения прочности бетона в конструкции косвенным неразрушающим методом при температуре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±10)°С,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испытания бетона прямым неразрушающим методом или испытания образцов - после остывания при нормальной температуре.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6.2.4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определения прочности при отрицательной температуре бетона участки, выбранные для построения или привязки градуировочной зависимости, сначала испытывают косвенным неразрушающим методом, а затем отбирают образцы для последующего испытания при положительной температуре или отогревают внешними источниками тепла (инфракрасные излучатели, тепловые пушки и др.)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глубину 50 мм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температуры не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ниже 0°С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испытывают прямым неразрушающим методом. Контроль температуры отогреваемого бетона проводят на глубине установки анкерного устройства в подготовленном отверстии или по поверхности скола бесконтактным способом с помощью пирометра по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 28243. 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16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76" y="1"/>
            <a:ext cx="12084424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2.Приборы, применяемые для механического контроля качества бетона в строительных конструкциях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измерений и приборы для механических испытаний, предназначенные для определения прочности бетона, должны быть аттестованы и поверены в установленном порядке и должны соответствовать требованиям по приложению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 (См.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ГОСТ-22690-2015-Бетоны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Показания приборов, градуированных в единицах прочности бетона, следует рассматривать как косвенный показатель прочности бетона. Указанные приборы следует использовать только после установления градуировочной зависимости "показание прибора - прочность бетона" или привязки зависимости, установленной в приборе в соответствии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6.1.9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Инструмент для измерения диаметра отпечатков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штангенциркуль по ГОСТ 166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используемый для метода пластических деформаций, должен обеспечивать измерение с погрешностью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0,1 мм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инструмент для измерения глубины отпечатка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 часового типа по ГОСТ 577 и др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 -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погрешностью не более 0,01 мм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Стандартные схемы проведения испытаний методом отрыва со скалыванием и скола ребра предусматривают применение анкерных устройств и захватов в соответствии с приложениями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и Б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метода отрыва со скалыванием следует применять анкерные устройства, глубина заделки которых должна быть не менее максимального размера крупного заполнителя бетона испытуемой конструкции. 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метода отрыва следует использовать стальные диски диаметром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40 мм,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толщиной не менее 6 мм 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0,1 диаметра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 параметрами шероховатости приклеиваемой поверхности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20 мкм по ГОСТ 2789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Клей для приклейки диска должен обеспечивать прочность сцепления с бетоном, при которой разрушение происходит по бетону.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964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2250520"/>
              </p:ext>
            </p:extLst>
          </p:nvPr>
        </p:nvGraphicFramePr>
        <p:xfrm>
          <a:off x="107577" y="10600"/>
          <a:ext cx="11927541" cy="6645694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5307148">
                  <a:extLst>
                    <a:ext uri="{9D8B030D-6E8A-4147-A177-3AD203B41FA5}">
                      <a16:colId xmlns:a16="http://schemas.microsoft.com/office/drawing/2014/main" val="1693167092"/>
                    </a:ext>
                  </a:extLst>
                </a:gridCol>
                <a:gridCol w="6620393">
                  <a:extLst>
                    <a:ext uri="{9D8B030D-6E8A-4147-A177-3AD203B41FA5}">
                      <a16:colId xmlns:a16="http://schemas.microsoft.com/office/drawing/2014/main" val="3678875929"/>
                    </a:ext>
                  </a:extLst>
                </a:gridCol>
              </a:tblGrid>
              <a:tr h="6853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Метод, стандарты, приборы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Схема испытания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048619055"/>
                  </a:ext>
                </a:extLst>
              </a:tr>
              <a:tr h="10865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Ультразвуковой ГОСТ 17624-87 Приборы: УКБ-1, УКБ-1М УКБ16П, УФ-90ПЦ Бетон-8-УРП, УК-1П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834852162"/>
                  </a:ext>
                </a:extLst>
              </a:tr>
              <a:tr h="1335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Пластической деформации Приборы: КМ, ПМ, ДИГ-4 Упругого отскока Приборы: КМ, склерометр Шмидта ГОСТ 22690 88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198339381"/>
                  </a:ext>
                </a:extLst>
              </a:tr>
              <a:tr h="7604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Пластической деформации Молоток Кашкарова ГОСТ 22690 88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236175461"/>
                  </a:ext>
                </a:extLst>
              </a:tr>
              <a:tr h="8115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Отрыв с дисками ГОСТ 22690-88 Прибор ГПНВ-6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778224794"/>
                  </a:ext>
                </a:extLst>
              </a:tr>
              <a:tr h="9738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Скалывание ребра конструкции ГОСТ 22690-88 Прибор ГПНС-4 с приспособлением УРС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806974564"/>
                  </a:ext>
                </a:extLst>
              </a:tr>
              <a:tr h="9921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Отрыв со скалыванием ГОСТ 22690-88 Приборы: ГПНВ-5, 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ГПНС-4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03052823"/>
                  </a:ext>
                </a:extLst>
              </a:tr>
            </a:tbl>
          </a:graphicData>
        </a:graphic>
      </p:graphicFrame>
      <p:pic>
        <p:nvPicPr>
          <p:cNvPr id="1030" name="Рисунок 31" descr="http://konspekta.net/lektsianew/baza9/297828842608.files/image021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084" y="734070"/>
            <a:ext cx="2663638" cy="950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Рисунок 30" descr="http://konspekta.net/lektsianew/baza9/297828842608.files/image023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2892" y="1749930"/>
            <a:ext cx="2630022" cy="120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Рисунок 29" descr="http://konspekta.net/lektsianew/baza9/297828842608.files/image025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2892" y="3157590"/>
            <a:ext cx="1095375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Рисунок 28" descr="http://konspekta.net/lektsianew/baza9/297828842608.files/image027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2892" y="3846589"/>
            <a:ext cx="13335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Рисунок 27" descr="http://konspekta.net/lektsianew/baza9/297828842608.files/image029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2892" y="4764188"/>
            <a:ext cx="1333500" cy="82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Рисунок 26" descr="http://konspekta.net/lektsianew/baza9/297828842608.files/image031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7740" y="5772153"/>
            <a:ext cx="1300163" cy="70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86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4129" y="0"/>
            <a:ext cx="12097871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marR="2857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табл. 2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приведены методы определения прочности бетона в зависимости от ожидаемой прочности испытуемых элементов.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7140623"/>
              </p:ext>
            </p:extLst>
          </p:nvPr>
        </p:nvGraphicFramePr>
        <p:xfrm>
          <a:off x="192741" y="685059"/>
          <a:ext cx="11882718" cy="1756794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5941359">
                  <a:extLst>
                    <a:ext uri="{9D8B030D-6E8A-4147-A177-3AD203B41FA5}">
                      <a16:colId xmlns:a16="http://schemas.microsoft.com/office/drawing/2014/main" val="3257788014"/>
                    </a:ext>
                  </a:extLst>
                </a:gridCol>
                <a:gridCol w="5941359">
                  <a:extLst>
                    <a:ext uri="{9D8B030D-6E8A-4147-A177-3AD203B41FA5}">
                      <a16:colId xmlns:a16="http://schemas.microsoft.com/office/drawing/2014/main" val="2554867739"/>
                    </a:ext>
                  </a:extLst>
                </a:gridCol>
              </a:tblGrid>
              <a:tr h="2892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метода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Предельные значения прочности бетона, МПа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92578319"/>
                  </a:ext>
                </a:extLst>
              </a:tr>
              <a:tr h="2892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Упругий отскок и пластическая деформация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5-50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98862117"/>
                  </a:ext>
                </a:extLst>
              </a:tr>
              <a:tr h="2892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Ударный импульс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10-70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829438514"/>
                  </a:ext>
                </a:extLst>
              </a:tr>
              <a:tr h="2892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Отрыв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5-60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29166412"/>
                  </a:ext>
                </a:extLst>
              </a:tr>
              <a:tr h="2892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Скалывание ребра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10-70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257987920"/>
                  </a:ext>
                </a:extLst>
              </a:tr>
              <a:tr h="2892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Отрыв со скалыванием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5-100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89891751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-1" y="2441853"/>
            <a:ext cx="12075459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marR="2857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зависимости от метода обследования число испытаний на одном участке, расстояние между местами испытаний на участке и от края конструкции, толщина конструкции на участке испытания должны быть не меньше значений, приведенных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табл. 3.</a:t>
            </a:r>
            <a:endParaRPr lang="ru-RU" sz="16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357152"/>
              </p:ext>
            </p:extLst>
          </p:nvPr>
        </p:nvGraphicFramePr>
        <p:xfrm>
          <a:off x="192742" y="3423277"/>
          <a:ext cx="11882715" cy="3393183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2376543">
                  <a:extLst>
                    <a:ext uri="{9D8B030D-6E8A-4147-A177-3AD203B41FA5}">
                      <a16:colId xmlns:a16="http://schemas.microsoft.com/office/drawing/2014/main" val="2709266307"/>
                    </a:ext>
                  </a:extLst>
                </a:gridCol>
                <a:gridCol w="2376543">
                  <a:extLst>
                    <a:ext uri="{9D8B030D-6E8A-4147-A177-3AD203B41FA5}">
                      <a16:colId xmlns:a16="http://schemas.microsoft.com/office/drawing/2014/main" val="2064281002"/>
                    </a:ext>
                  </a:extLst>
                </a:gridCol>
                <a:gridCol w="2376543">
                  <a:extLst>
                    <a:ext uri="{9D8B030D-6E8A-4147-A177-3AD203B41FA5}">
                      <a16:colId xmlns:a16="http://schemas.microsoft.com/office/drawing/2014/main" val="3146618368"/>
                    </a:ext>
                  </a:extLst>
                </a:gridCol>
                <a:gridCol w="2376543">
                  <a:extLst>
                    <a:ext uri="{9D8B030D-6E8A-4147-A177-3AD203B41FA5}">
                      <a16:colId xmlns:a16="http://schemas.microsoft.com/office/drawing/2014/main" val="2951364291"/>
                    </a:ext>
                  </a:extLst>
                </a:gridCol>
                <a:gridCol w="2376543">
                  <a:extLst>
                    <a:ext uri="{9D8B030D-6E8A-4147-A177-3AD203B41FA5}">
                      <a16:colId xmlns:a16="http://schemas.microsoft.com/office/drawing/2014/main" val="3465817499"/>
                    </a:ext>
                  </a:extLst>
                </a:gridCol>
              </a:tblGrid>
              <a:tr h="8454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Наименование метода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Число испытаний на участке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Расстояние между местами испытаний, мм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Расстояние от края конструкции до места испытаний, мм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Толщина конструкции, мм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605790008"/>
                  </a:ext>
                </a:extLst>
              </a:tr>
              <a:tr h="3242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Упругий отскок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800" b="1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800" b="1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800" b="1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800" b="1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602930555"/>
                  </a:ext>
                </a:extLst>
              </a:tr>
              <a:tr h="3242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Ударный импульс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800" b="1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800" b="1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800" b="1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800" b="1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696798467"/>
                  </a:ext>
                </a:extLst>
              </a:tr>
              <a:tr h="5651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Пластическая деформация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800" b="1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800" b="1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800" b="1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800" b="1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736395803"/>
                  </a:ext>
                </a:extLst>
              </a:tr>
              <a:tr h="3242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Скалывание ребра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800" b="1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800" b="1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-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800" b="1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314879708"/>
                  </a:ext>
                </a:extLst>
              </a:tr>
              <a:tr h="3242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Отрыв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800" b="1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2 диаметра диска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800" b="1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800" b="1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507635730"/>
                  </a:ext>
                </a:extLst>
              </a:tr>
              <a:tr h="6196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Отрыв со скалыванием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800" b="1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5 глубин вырыва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Удвоенная глубина установки анкера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1205136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617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konspekta.net/lektsianew/baza9/297828842608.files/image033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27" y="661302"/>
            <a:ext cx="3127375" cy="18910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3491752" y="428189"/>
            <a:ext cx="861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marR="285750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1. Молоток И.А. Физделя</a:t>
            </a:r>
            <a:endParaRPr lang="ru-RU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6200" marR="285750"/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молоток; 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ручка; 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сферическое гнездо; 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шарик; 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угловой масштаб</a:t>
            </a:r>
            <a:endParaRPr lang="ru-RU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://konspekta.net/lektsianew/baza9/297828842608.files/image035.jpg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1412" y="1055675"/>
            <a:ext cx="3221355" cy="21196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6875126" y="1676236"/>
            <a:ext cx="5227226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marR="2857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2. Тарировочный график для определения предела прочности бетона при сжатии молотком Физделя</a:t>
            </a:r>
            <a:endParaRPr lang="ru-RU" sz="1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ttp://konspekta.net/lektsianew/baza9/297828842608.files/image036.gif"/>
          <p:cNvPicPr/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18" y="3227774"/>
            <a:ext cx="3387725" cy="20161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3671047" y="3175305"/>
            <a:ext cx="8390964" cy="1316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marR="2857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3. Определение прочности материала, с помощью молотка К.П. Кашкарова</a:t>
            </a:r>
            <a:endParaRPr lang="ru-RU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6200" marR="285750" algn="just"/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корпус, 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метрическая рукоятка; 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резиною ручка; 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головка; 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 marR="28575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стальной шарик, 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стальной эталонный стержень; 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угловой масштаб</a:t>
            </a:r>
            <a:endParaRPr lang="ru-RU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http://konspekta.net/lektsianew/baza9/297828842608.files/image038.jpg"/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047" y="4545175"/>
            <a:ext cx="3335655" cy="20783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7128006" y="4910561"/>
            <a:ext cx="4804680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marR="2857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4. Тарировочная кривая для определения прочности бетона молотком Кашкарова</a:t>
            </a:r>
            <a:endParaRPr lang="ru-RU" sz="1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71481" y="64253"/>
            <a:ext cx="101130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3.Принцип действия и область применения. </a:t>
            </a:r>
          </a:p>
        </p:txBody>
      </p:sp>
    </p:spTree>
    <p:extLst>
      <p:ext uri="{BB962C8B-B14F-4D97-AF65-F5344CB8AC3E}">
        <p14:creationId xmlns:p14="http://schemas.microsoft.com/office/powerpoint/2010/main" val="249023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99418"/>
            <a:ext cx="12088906" cy="3671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marR="2857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Отличительная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особенность молотка Кашкарова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(рис. 3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от молотка Физделя заключается в том, что между металлическим молотком и завальцованным шариком имеется отверстие, в которое вводится контрольный металлический стержень.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 marR="2857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ударе молотком по поверхности конструкции получаются два отпечатка: на поверхности материала с диаметром 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b="1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и на контрольном (эталонном) стержне с диаметром 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b="1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 marR="2857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Отношение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диаметров получаемых отпечатков зависит от прочности обследуемого материала и эталонного стержня и практически не зависит от скорости и силы удара, наносимого молотком.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 marR="2857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По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среднему значению величины 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b="1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b="1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из тарировочного графика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4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определяют прочность материала.</a:t>
            </a:r>
            <a:endParaRPr lang="ru-RU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6200" marR="2857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На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участке испытания должно быть выполнено не менее пяти определений при расстоянии между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отпечатками на бетоне не менее 30 мм, а на металлическом стержне - не менее 10 мм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3436" y="3770936"/>
            <a:ext cx="11945470" cy="17531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marR="2857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Методом испытания на отрыв со скалыванием определяют прочность бетона в теле конструкции. Сущность метода состоит в оценке прочностных свойств бетона по усилию, необходимому для его разрушения, вокруг шпура определенного размера при вырывании закрепленного в нем разжимного конуса или специального стержня, заделанного в бетоне. Косвенным показателем прочности служит вырывное усилие, необходимое для вырыва заделанного в тело конструкций анкерного устройства вместе с окружающим его бетоном при глубине заделки 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(рис.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5).</a:t>
            </a:r>
            <a:endParaRPr lang="ru-RU" sz="17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://konspekta.net/lektsianew/baza9/297828842608.files/image044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532" y="5285087"/>
            <a:ext cx="4436745" cy="13712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6830713" y="5479979"/>
            <a:ext cx="5011660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marR="2857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Схема испытания методом отрыва со скалыванием при использовании анкерных устройств</a:t>
            </a:r>
            <a:endParaRPr lang="ru-RU" sz="1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5226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024" y="0"/>
            <a:ext cx="1207097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marR="28575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42424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К </a:t>
            </a:r>
            <a:r>
              <a:rPr lang="ru-RU" b="1" dirty="0">
                <a:solidFill>
                  <a:srgbClr val="42424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приборам, основанным на методе упругого отскока, относятся пистолет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ЦНИИСКа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6), </a:t>
            </a:r>
            <a:r>
              <a:rPr lang="ru-RU" b="1" dirty="0">
                <a:solidFill>
                  <a:srgbClr val="42424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пистолет Борового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7), </a:t>
            </a:r>
            <a:r>
              <a:rPr lang="ru-RU" b="1" dirty="0">
                <a:solidFill>
                  <a:srgbClr val="42424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молоток Шмидта, склерометр КМ со стержневым ударником и др. </a:t>
            </a:r>
            <a:endParaRPr lang="ru-RU" b="1" dirty="0" smtClean="0">
              <a:solidFill>
                <a:srgbClr val="424242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 marR="28575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42424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42424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Принцип </a:t>
            </a:r>
            <a:r>
              <a:rPr lang="ru-RU" b="1" dirty="0">
                <a:solidFill>
                  <a:srgbClr val="42424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действия этих приборов основан на измерении упругого отскока ударника при постоянной величине кинетической энергии металлической пружины. </a:t>
            </a:r>
            <a:endParaRPr lang="ru-RU" b="1" dirty="0" smtClean="0">
              <a:solidFill>
                <a:srgbClr val="424242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 marR="28575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42424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42424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Взвод </a:t>
            </a:r>
            <a:r>
              <a:rPr lang="ru-RU" b="1" dirty="0">
                <a:solidFill>
                  <a:srgbClr val="42424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спуск бойка осуществляются автоматически при соприкосновении ударника с испытываемой поверхностью. Величину отскока бойка фиксирует указатель на шкале прибора.</a:t>
            </a:r>
            <a:endParaRPr lang="ru-RU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konspekta.net/lektsianew/baza9/297828842608.files/image040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53" y="2165443"/>
            <a:ext cx="4447540" cy="15593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" name="Рисунок 3" descr="http://konspekta.net/lektsianew/baza9/297828842608.files/image042.jpg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53" y="4316807"/>
            <a:ext cx="4447540" cy="13578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5065580" y="2165443"/>
            <a:ext cx="69695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marR="285750" algn="just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Пистолет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ЦНИИСКа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определения прочности бетона неразрушающим методом</a:t>
            </a:r>
            <a:endParaRPr lang="ru-RU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6200" marR="285750" algn="just"/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ударник, 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корпус, 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шкала, 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фиксатор показания прибора, 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рукоятка</a:t>
            </a:r>
            <a:endParaRPr lang="ru-RU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65579" y="4607037"/>
            <a:ext cx="6754385" cy="368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marR="2857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Пружинный пистолет С.И. Борового</a:t>
            </a:r>
            <a:endParaRPr lang="ru-RU" sz="1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410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024" y="-1"/>
            <a:ext cx="12070976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marR="28575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определении класса бетона методом скалывания ребра конструкции применяют прибор типа ГПНС-4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Схема испытания приведена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рис. 9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6200" marR="28575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Параметры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нагружения следует принимать: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=20 мм;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=30 мм, a=18°(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tg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a=1-3).</a:t>
            </a:r>
            <a:endParaRPr lang="ru-RU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6200" marR="28575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На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участке испытания необходимо провести не менее двух сколов бетона. Толщина испытываемой конструкции должна быть не менее 50 мм.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 marR="28575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Расстояние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между соседними сколами должно быть не менее 200 мм.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Нагрузочный крюк должен быть установлен таким образом, чтобы величина «а» не отличалась от номинальной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более чем на 1 мм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 marR="28575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Нагрузка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испытываемую конструкцию должна нарастать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плавно со скоростью не более (1±0,3) кН/с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вплоть до скалывания бетона. При этом не должно происходить проскальзывания нагрузочного крюка. Результаты испытаний, при которых в месте скола обнажалась арматура, и фактическая глубина скалывания отличались от заданного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более 2 мм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не учитываются.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konspekta.net/lektsianew/baza9/297828842608.files/image054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24" y="3754873"/>
            <a:ext cx="3039035" cy="3008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3219636" y="3707808"/>
            <a:ext cx="8828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marR="285750" algn="just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9. Прибор для определения прочности бетона методом скалывания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ребра.</a:t>
            </a:r>
            <a:endParaRPr lang="ru-RU" sz="1600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6200" marR="285750" algn="just"/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испытуемая конструкция, </a:t>
            </a: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скалываемый бетон, </a:t>
            </a: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устройство УРС, </a:t>
            </a: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прибор ГПНС-4</a:t>
            </a:r>
            <a:endParaRPr lang="ru-RU" sz="1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http://konspekta.net/lektsianew/baza9/297828842608.files/image056.jpg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1243" y="4538805"/>
            <a:ext cx="6747660" cy="17722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3219636" y="6337955"/>
            <a:ext cx="9031940" cy="355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marR="28575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9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Схема испытания бетона в конструкциях методом скалывания ребра конструкции.</a:t>
            </a:r>
            <a:endParaRPr lang="ru-RU" sz="1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0377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marR="28575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42424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Принцип определения прочности бетона ультразвуковым методом основан на наличии функциональной связи между скоростью распространения ультразвуковых колебаний и прочностью бетона.</a:t>
            </a:r>
            <a:endParaRPr lang="ru-RU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6200" marR="28575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Ультразвуковой метод применяют для определения прочности бетона классов В7,5 - В35 (марок М100-М400) на сжатие.</a:t>
            </a:r>
            <a:endParaRPr lang="ru-RU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6200" marR="28575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42424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Прочность бетона в конструкциях определяют экспериментально по установленным градуировочным зависимостям «скорости распространения ультразвука -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прочность бетона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f(R)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или «время распространения ультразвука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прочность бетона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f(R)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r>
              <a:rPr lang="ru-RU" b="1" dirty="0">
                <a:solidFill>
                  <a:srgbClr val="42424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Степень точности метода зависит от тщательности построения тарировочного графика.</a:t>
            </a:r>
            <a:endParaRPr lang="ru-RU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6200" marR="28575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42424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Тарировочный график строится по данным прозвучивания и прочностных испытаний контрольных кубиков, приготовленных из бетона того же состава, по той же технологии, при том же режиме твердения, что и изделия или конструкции, подлежащие испытанию. При построении тарировочного графика следует руководствоваться указаниями ГОСТ 17624-87.</a:t>
            </a:r>
            <a:endParaRPr lang="ru-RU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6200" marR="28575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42424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Ультразвуковые измерения в бетоне проводят способами сквозного или поверхностного прозвучивания. Схема испытаний бетона приведена на рис. 1.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konspekta.net/lektsianew/baza9/297828842608.files/image064.jpg"/>
          <p:cNvPicPr/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2015"/>
          <a:stretch/>
        </p:blipFill>
        <p:spPr bwMode="auto">
          <a:xfrm>
            <a:off x="174812" y="4585871"/>
            <a:ext cx="2904564" cy="21107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" name="Рисунок 3" descr="http://konspekta.net/lektsianew/baza9/297828842608.files/image064.jpg"/>
          <p:cNvPicPr/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6053"/>
          <a:stretch/>
        </p:blipFill>
        <p:spPr bwMode="auto">
          <a:xfrm>
            <a:off x="3254188" y="4585871"/>
            <a:ext cx="2541494" cy="21107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5945841" y="4764090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76200" marR="285750" algn="just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Способы ультразвукового прозвучивания бетона</a:t>
            </a:r>
            <a:endParaRPr lang="ru-RU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6200" marR="285750" algn="just"/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схема испытания способом сквозного прозвучивания; 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 marR="28575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то же, поверхностного прозвучивания; 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 marR="28575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ультразвуковые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преобразователи.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5573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048" y="191852"/>
            <a:ext cx="11951963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4.Построение градуировочных зависимостей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Построение градуировочной зависимости по результатам испытаний прочности бетона в конструкциях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построении градуировочной зависимости по результатам испытаний прочности бетона в конструкциях зависимость устанавливают по единичным значениям косвенного показателя и прочности бетона одних и тех же участков конструкций.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За единичное значение косвенного показателя принимают среднее значение косвенного показателя в участке.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За единичное значение прочности бетона принимают прочность бетона участка, определенную прямым неразрушающим методом или испытанием отобранных образцов. 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Минимальное число единичных значений для построения градуировочной зависимости по результатам испытаний прочности бетона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конструкциях – 12.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построении градуировочной зависимости по результатам испытаний прочности бетона в конструкциях не подлежащих испытанию конструкциях или их зонах предварительно проводят измерения косвенным неразрушающим методом согласно требованиям.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Затем выбирают участки в количестве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которых получены максимальное, минимальное и промежуточные значения косвенного показателя.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После испытания косвенным неразрушающим методом участки испытывают прямым неразрушающим методом или отбирают образцы для испытания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ГОСТ 28570.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342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365" y="1"/>
            <a:ext cx="12030635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определения прочности при отрицательной температуре бетона участки, выбранные для построения или привязки градуировочной зависимости, сначала испытывают косвенным неразрушающим методом, а затем отбирают образцы для последующего испытания при положительной температуре или отогревают внешними источниками тепла (инфракрасные излучатели, тепловые пушки и др.)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глубину 50 мм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температуры не ниже 0°С и испытывают прямым неразрушающим методом. Контроль температуры отогреваемого бетона проводят на глубине установки анкерного устройства в подготовленном отверстии или по поверхности скола бесконтактным способом с помощью пирометра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ГОСТ 28243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Отбраковка результатов испытаний, используемых для построения градуировочной зависимости при отрицательной температуре, допускается только в том случае, если отклонения связаны с нарушением процедуры испытания. При этом отбраковываемый результат должен быть заменен результатами повторного испытания в той же зоне конструкции.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1364" y="3293210"/>
            <a:ext cx="11927541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Построение градуировочной зависимости по контрольным образцам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построении градуировочной зависимости по контрольным образцам зависимость устанавливают по единичным значениям косвенного показателя и прочности бетона стандартных образцов-кубов.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За единичное значение косвенного показателя принимают среднее значение косвенных показателей для серии образцов или для одного образца (если градуировочную зависимость устанавливают по отдельным образцам).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За единичное значение прочности бетона принимают прочность бетона в серии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ГОСТ 10180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одного образца (градуировочная зависимость по отдельным образцам). Механические испытания образцов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ГОСТ 10180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 непосредственно после испытаний косвенным неразрушающим методом.</a:t>
            </a:r>
            <a:r>
              <a:rPr lang="ru-RU" dirty="0" smtClean="0"/>
              <a:t>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построении градуировочной зависимости по результатам испытаний образцов-кубов используют не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15 серий образцов-кубов по ГОСТ 10180 или не менее 30 отдельных образцов-кубов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0003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918" y="1"/>
            <a:ext cx="120440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Градуировочная зависимость для метода отрыва со скалыванием при стандартной схеме испытания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проведении испытаний методом отрыва со скалыванием по стандартной схеме согласно приложению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кубиковую прочность бетона на сжатие 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МПа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допускается вычислять по градуировочной зависимости по формуле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R=m</a:t>
            </a:r>
            <a:r>
              <a:rPr lang="en-US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7917" y="1200330"/>
            <a:ext cx="6777317" cy="533750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925235" y="1200330"/>
            <a:ext cx="5069540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 д е 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коэффициент, учитывающий максимальный размер крупного заполнителя в зоне вырывания принимаемый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равным 1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крупности заполнителя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50 мм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коэффициент пропорциональности для перехода от усилия вырыва в килоньютонах к прочности бетона в мегапаскалях; </a:t>
            </a: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усилие вырыва анкерного устройства,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кН.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 испытании тяжелого бетона прочностью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МПа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более и легкого бетона прочностью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5 до 40 МПа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значения коэффициента пропорциональности принимают по таблице В.1.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3674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Прямоугольник 1"/>
              <p:cNvSpPr/>
              <p:nvPr/>
            </p:nvSpPr>
            <p:spPr>
              <a:xfrm>
                <a:off x="0" y="0"/>
                <a:ext cx="12192000" cy="34225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Градуировочная зависимость для метода скалывания ребра при стандартной схеме испытания (рекомендуемое)</a:t>
                </a:r>
                <a:endParaRPr lang="en-US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ru-RU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</a:t>
                </a:r>
                <a:r>
                  <a:rPr lang="ru-RU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При выполнении испытания методом скалывания ребра по стандартной схеме согласно приложению </a:t>
                </a:r>
                <a:r>
                  <a:rPr lang="ru-RU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Б</a:t>
                </a:r>
                <a:r>
                  <a:rPr lang="ru-RU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кубиковую прочность на сжатие бетона на гранитном и известковом щебне</a:t>
                </a:r>
                <a:r>
                  <a:rPr lang="en-US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ru-RU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МПа</a:t>
                </a:r>
                <a:r>
                  <a:rPr lang="ru-RU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допускается вычислять по градуировочной зависимости по формуле , </a:t>
                </a:r>
                <a:endParaRPr lang="en-US" b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                                          </a:t>
                </a:r>
                <a:r>
                  <a:rPr lang="en-US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R=0,058m(30P+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𝑷</m:t>
                        </m:r>
                      </m:e>
                      <m:sup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algn="just"/>
                <a:endParaRPr lang="en-US" b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ru-RU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г д е </a:t>
                </a:r>
                <a:r>
                  <a:rPr lang="en-US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ru-RU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коэффициент, учитывающий максимальный размер крупного заполнителя и принимаемый равным:</a:t>
                </a:r>
                <a:endParaRPr lang="en-US" b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 algn="just">
                  <a:buFontTx/>
                  <a:buChar char="-"/>
                </a:pPr>
                <a:r>
                  <a:rPr lang="ru-RU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1,0 </a:t>
                </a:r>
                <a:r>
                  <a:rPr lang="ru-RU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при крупности заполнителя менее </a:t>
                </a:r>
                <a:r>
                  <a:rPr lang="ru-RU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 мм</a:t>
                </a:r>
                <a:r>
                  <a:rPr lang="ru-RU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 </a:t>
                </a:r>
                <a:endParaRPr lang="en-US" b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 algn="just">
                  <a:buFontTx/>
                  <a:buChar char="-"/>
                </a:pPr>
                <a:r>
                  <a:rPr lang="ru-RU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1,05</a:t>
                </a:r>
                <a:r>
                  <a:rPr lang="ru-RU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при крупности заполнителя </a:t>
                </a:r>
                <a:r>
                  <a:rPr lang="ru-RU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от 20 до 30 мм</a:t>
                </a:r>
                <a:r>
                  <a:rPr lang="ru-RU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 </a:t>
                </a:r>
                <a:endParaRPr lang="en-US" b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 algn="just">
                  <a:buFontTx/>
                  <a:buChar char="-"/>
                </a:pPr>
                <a:r>
                  <a:rPr lang="ru-RU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1,1</a:t>
                </a:r>
                <a:r>
                  <a:rPr lang="ru-RU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при крупности заполнителя </a:t>
                </a:r>
                <a:r>
                  <a:rPr lang="ru-RU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от 30 до 40 мм</a:t>
                </a:r>
                <a:r>
                  <a:rPr lang="ru-RU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</a:t>
                </a:r>
                <a:endParaRPr lang="en-US" b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 algn="just">
                  <a:buFontTx/>
                  <a:buChar char="-"/>
                </a:pPr>
                <a:r>
                  <a:rPr lang="en-US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ru-RU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усилие скалывания, кН.</a:t>
                </a:r>
                <a:endParaRPr lang="ru-RU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192000" cy="3422540"/>
              </a:xfrm>
              <a:prstGeom prst="rect">
                <a:avLst/>
              </a:prstGeom>
              <a:blipFill>
                <a:blip r:embed="rId2"/>
                <a:stretch>
                  <a:fillRect l="-400" t="-891" r="-400" b="-196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01238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1552" y="2743200"/>
            <a:ext cx="605942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4649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2306</Words>
  <Application>Microsoft Office PowerPoint</Application>
  <PresentationFormat>Широкоэкранный</PresentationFormat>
  <Paragraphs>160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Cambria Math</vt:lpstr>
      <vt:lpstr>Times New Roman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12</cp:revision>
  <dcterms:created xsi:type="dcterms:W3CDTF">2022-12-02T14:23:38Z</dcterms:created>
  <dcterms:modified xsi:type="dcterms:W3CDTF">2022-12-02T16:15:01Z</dcterms:modified>
</cp:coreProperties>
</file>